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Proxima Nova"/>
      <p:regular r:id="rId51"/>
      <p:bold r:id="rId52"/>
      <p:italic r:id="rId53"/>
      <p:boldItalic r:id="rId54"/>
    </p:embeddedFont>
    <p:embeddedFont>
      <p:font typeface="Darker Grotesque"/>
      <p:regular r:id="rId55"/>
      <p:bold r:id="rId56"/>
    </p:embeddedFont>
    <p:embeddedFont>
      <p:font typeface="Proxima Nova Semibold"/>
      <p:regular r:id="rId57"/>
      <p:bold r:id="rId58"/>
      <p:boldItalic r:id="rId59"/>
    </p:embeddedFont>
    <p:embeddedFont>
      <p:font typeface="Vazirmatn"/>
      <p:regular r:id="rId60"/>
      <p:bold r:id="rId61"/>
    </p:embeddedFont>
    <p:embeddedFont>
      <p:font typeface="Orbitron Black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B94EF0-01AD-488B-923F-BEF21E9A8835}">
  <a:tblStyle styleId="{FDB94EF0-01AD-488B-923F-BEF21E9A88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rbitronBlack-bold.fntdata"/><Relationship Id="rId61" Type="http://schemas.openxmlformats.org/officeDocument/2006/relationships/font" Target="fonts/Vazirmatn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Vazirmatn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regular.fntdata"/><Relationship Id="rId50" Type="http://schemas.openxmlformats.org/officeDocument/2006/relationships/slide" Target="slides/slide44.xml"/><Relationship Id="rId53" Type="http://schemas.openxmlformats.org/officeDocument/2006/relationships/font" Target="fonts/ProximaNova-italic.fntdata"/><Relationship Id="rId52" Type="http://schemas.openxmlformats.org/officeDocument/2006/relationships/font" Target="fonts/ProximaNova-bold.fntdata"/><Relationship Id="rId11" Type="http://schemas.openxmlformats.org/officeDocument/2006/relationships/slide" Target="slides/slide5.xml"/><Relationship Id="rId55" Type="http://schemas.openxmlformats.org/officeDocument/2006/relationships/font" Target="fonts/DarkerGrotesque-regular.fntdata"/><Relationship Id="rId10" Type="http://schemas.openxmlformats.org/officeDocument/2006/relationships/slide" Target="slides/slide4.xml"/><Relationship Id="rId54" Type="http://schemas.openxmlformats.org/officeDocument/2006/relationships/font" Target="fonts/ProximaNova-boldItalic.fntdata"/><Relationship Id="rId13" Type="http://schemas.openxmlformats.org/officeDocument/2006/relationships/slide" Target="slides/slide7.xml"/><Relationship Id="rId57" Type="http://schemas.openxmlformats.org/officeDocument/2006/relationships/font" Target="fonts/ProximaNovaSemibold-regular.fntdata"/><Relationship Id="rId12" Type="http://schemas.openxmlformats.org/officeDocument/2006/relationships/slide" Target="slides/slide6.xml"/><Relationship Id="rId56" Type="http://schemas.openxmlformats.org/officeDocument/2006/relationships/font" Target="fonts/DarkerGrotesque-bold.fntdata"/><Relationship Id="rId15" Type="http://schemas.openxmlformats.org/officeDocument/2006/relationships/slide" Target="slides/slide9.xml"/><Relationship Id="rId59" Type="http://schemas.openxmlformats.org/officeDocument/2006/relationships/font" Target="fonts/ProximaNovaSemibold-boldItalic.fntdata"/><Relationship Id="rId14" Type="http://schemas.openxmlformats.org/officeDocument/2006/relationships/slide" Target="slides/slide8.xml"/><Relationship Id="rId58" Type="http://schemas.openxmlformats.org/officeDocument/2006/relationships/font" Target="fonts/ProximaNova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4b51725246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4b51725246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3cc79176b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3cc79176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3cc79176b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3cc79176b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3cc79176b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3cc79176b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4b51725246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24b51725246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4b51725246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4b51725246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4b51725246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4b51725246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4b51725246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24b51725246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4b51725246_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4b51725246_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4b51725246_8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4b51725246_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3cc79176bd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23cc79176bd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4b51725246_8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4b51725246_8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4b51725246_8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4b51725246_8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4b51725246_8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g24b51725246_8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4b51725246_8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4b51725246_8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4b51725246_8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4b51725246_8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4b51725246_8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4b51725246_8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3ccd0fa85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23ccd0fa85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3ce3bb41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g23ce3bb41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4b5172524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24b5172524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3ce8f36bd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23ce8f36bd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3cc79176b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23cc79176b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4b51725246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g24b51725246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4b51725246_5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g24b51725246_5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4b51725246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24b51725246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4b51725246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g24b51725246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4b51725246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g24b51725246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4b51725246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24b51725246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4b51725246_5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24b51725246_5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4b51725246_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24b51725246_5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4b51725246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g24b51725246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4b51725246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24b51725246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4b51725246_5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24b51725246_5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3ce8f36bd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g23ce8f36bd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4b51725246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g24b51725246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3cc79176b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3cc79176b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3cc79176b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3cc79176b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3cc79176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3cc79176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46650" y="3964738"/>
            <a:ext cx="1260600" cy="1260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756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9134663">
            <a:off x="-1755147" y="3031024"/>
            <a:ext cx="5981304" cy="412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2359540">
            <a:off x="6573591" y="-1878314"/>
            <a:ext cx="3498423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8099997">
            <a:off x="906367" y="-2284251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7200074">
            <a:off x="6735533" y="2930973"/>
            <a:ext cx="4276576" cy="295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051224">
            <a:off x="7536343" y="152779"/>
            <a:ext cx="709013" cy="53729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2287612" y="-2849758"/>
            <a:ext cx="13137076" cy="11818858"/>
            <a:chOff x="-2287612" y="-2849758"/>
            <a:chExt cx="13137076" cy="11818858"/>
          </a:xfrm>
        </p:grpSpPr>
        <p:sp>
          <p:nvSpPr>
            <p:cNvPr id="23" name="Google Shape;23;p3"/>
            <p:cNvSpPr/>
            <p:nvPr/>
          </p:nvSpPr>
          <p:spPr>
            <a:xfrm>
              <a:off x="2730925" y="4136100"/>
              <a:ext cx="4833000" cy="4833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13560000" dist="19050">
                <a:srgbClr val="4877FF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" name="Google Shape;24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1024815">
              <a:off x="-1813499" y="-2062374"/>
              <a:ext cx="5981303" cy="4126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>
              <a:off x="6320525" y="-255132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753300" y="4387750"/>
              <a:ext cx="4510200" cy="45102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" name="Google Shape;27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440460">
              <a:off x="6573591" y="3723801"/>
              <a:ext cx="3498423" cy="2413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2700007">
              <a:off x="-1549410" y="3811827"/>
              <a:ext cx="3498423" cy="241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2700067">
              <a:off x="8196332" y="-663976"/>
              <a:ext cx="2417488" cy="1667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1458125" y="1440900"/>
            <a:ext cx="62277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>
                <a:solidFill>
                  <a:srgbClr val="43434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5" name="Google Shape;35;p4"/>
          <p:cNvGrpSpPr/>
          <p:nvPr/>
        </p:nvGrpSpPr>
        <p:grpSpPr>
          <a:xfrm>
            <a:off x="-1339906" y="-1185799"/>
            <a:ext cx="12160817" cy="7808627"/>
            <a:chOff x="-1339906" y="-1185799"/>
            <a:chExt cx="12160817" cy="7808627"/>
          </a:xfrm>
        </p:grpSpPr>
        <p:pic>
          <p:nvPicPr>
            <p:cNvPr id="36" name="Google Shape;36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953342">
              <a:off x="7319478" y="3926391"/>
              <a:ext cx="3005447" cy="207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-1239920" y="-562380"/>
              <a:ext cx="2406994" cy="166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8313930" y="-562380"/>
              <a:ext cx="2406994" cy="16606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-882097" y="-726327"/>
            <a:ext cx="11272720" cy="7422395"/>
            <a:chOff x="-882097" y="-726327"/>
            <a:chExt cx="11272720" cy="7422395"/>
          </a:xfrm>
        </p:grpSpPr>
        <p:pic>
          <p:nvPicPr>
            <p:cNvPr id="41" name="Google Shape;41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00020">
              <a:off x="6921272" y="4268970"/>
              <a:ext cx="3005449" cy="207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8"/>
              <a:ext cx="1694844" cy="1169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9298886">
              <a:off x="-643871" y="4343255"/>
              <a:ext cx="2406997" cy="166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056069">
              <a:off x="7783995" y="-98944"/>
              <a:ext cx="2406993" cy="166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900052">
              <a:off x="7921719" y="4326402"/>
              <a:ext cx="709013" cy="5372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-901124" y="-1185730"/>
            <a:ext cx="10877830" cy="7958981"/>
            <a:chOff x="-901124" y="-1185730"/>
            <a:chExt cx="10877830" cy="7958981"/>
          </a:xfrm>
        </p:grpSpPr>
        <p:pic>
          <p:nvPicPr>
            <p:cNvPr id="49" name="Google Shape;49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0431586">
              <a:off x="5043376" y="4544966"/>
              <a:ext cx="3005448" cy="207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431542">
              <a:off x="-806637" y="4315957"/>
              <a:ext cx="2406995" cy="166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697866">
              <a:off x="7427022" y="-960143"/>
              <a:ext cx="2406996" cy="1660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8"/>
              <a:ext cx="1694844" cy="1169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51224">
              <a:off x="8207843" y="271354"/>
              <a:ext cx="709013" cy="537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55" name="Google Shape;55;p6"/>
          <p:cNvGrpSpPr/>
          <p:nvPr/>
        </p:nvGrpSpPr>
        <p:grpSpPr>
          <a:xfrm>
            <a:off x="373002" y="1294283"/>
            <a:ext cx="43276" cy="411646"/>
            <a:chOff x="1256702" y="1178908"/>
            <a:chExt cx="43276" cy="411646"/>
          </a:xfrm>
        </p:grpSpPr>
        <p:grpSp>
          <p:nvGrpSpPr>
            <p:cNvPr id="56" name="Google Shape;56;p6"/>
            <p:cNvGrpSpPr/>
            <p:nvPr/>
          </p:nvGrpSpPr>
          <p:grpSpPr>
            <a:xfrm>
              <a:off x="1256702" y="1178908"/>
              <a:ext cx="43276" cy="184846"/>
              <a:chOff x="1256700" y="1103575"/>
              <a:chExt cx="60900" cy="260200"/>
            </a:xfrm>
          </p:grpSpPr>
          <p:sp>
            <p:nvSpPr>
              <p:cNvPr id="57" name="Google Shape;57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6"/>
            <p:cNvGrpSpPr/>
            <p:nvPr/>
          </p:nvGrpSpPr>
          <p:grpSpPr>
            <a:xfrm>
              <a:off x="1256702" y="1405708"/>
              <a:ext cx="43276" cy="184846"/>
              <a:chOff x="1256700" y="1103575"/>
              <a:chExt cx="60900" cy="260200"/>
            </a:xfrm>
          </p:grpSpPr>
          <p:sp>
            <p:nvSpPr>
              <p:cNvPr id="61" name="Google Shape;61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64;p6"/>
          <p:cNvGrpSpPr/>
          <p:nvPr/>
        </p:nvGrpSpPr>
        <p:grpSpPr>
          <a:xfrm>
            <a:off x="8760348" y="3902258"/>
            <a:ext cx="43276" cy="411646"/>
            <a:chOff x="1256702" y="1178908"/>
            <a:chExt cx="43276" cy="411646"/>
          </a:xfrm>
        </p:grpSpPr>
        <p:grpSp>
          <p:nvGrpSpPr>
            <p:cNvPr id="65" name="Google Shape;65;p6"/>
            <p:cNvGrpSpPr/>
            <p:nvPr/>
          </p:nvGrpSpPr>
          <p:grpSpPr>
            <a:xfrm>
              <a:off x="1256702" y="1178908"/>
              <a:ext cx="43276" cy="184846"/>
              <a:chOff x="1256700" y="1103575"/>
              <a:chExt cx="60900" cy="260200"/>
            </a:xfrm>
          </p:grpSpPr>
          <p:sp>
            <p:nvSpPr>
              <p:cNvPr id="66" name="Google Shape;66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6"/>
            <p:cNvGrpSpPr/>
            <p:nvPr/>
          </p:nvGrpSpPr>
          <p:grpSpPr>
            <a:xfrm>
              <a:off x="1256702" y="1405708"/>
              <a:ext cx="43276" cy="184846"/>
              <a:chOff x="1256700" y="1103575"/>
              <a:chExt cx="60900" cy="260200"/>
            </a:xfrm>
          </p:grpSpPr>
          <p:sp>
            <p:nvSpPr>
              <p:cNvPr id="70" name="Google Shape;70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569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000006">
            <a:off x="6631531" y="3074709"/>
            <a:ext cx="4407288" cy="304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10078522">
            <a:off x="2368355" y="-2528989"/>
            <a:ext cx="4407288" cy="304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4"/>
            <a:ext cx="4407289" cy="3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/>
          <p:nvPr/>
        </p:nvSpPr>
        <p:spPr>
          <a:xfrm>
            <a:off x="6982463" y="359905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56">
            <a:off x="6293779" y="3644943"/>
            <a:ext cx="4436165" cy="30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2359540">
            <a:off x="-1115599" y="-633789"/>
            <a:ext cx="3498423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382963">
            <a:off x="7473048" y="-1903223"/>
            <a:ext cx="3498429" cy="24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/>
          <p:nvPr/>
        </p:nvSpPr>
        <p:spPr>
          <a:xfrm>
            <a:off x="-1677013" y="3486525"/>
            <a:ext cx="3352800" cy="3352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0"/>
          <p:cNvGrpSpPr/>
          <p:nvPr/>
        </p:nvGrpSpPr>
        <p:grpSpPr>
          <a:xfrm>
            <a:off x="148183" y="2571730"/>
            <a:ext cx="2340636" cy="1426595"/>
            <a:chOff x="3597785" y="3065882"/>
            <a:chExt cx="2241344" cy="1330655"/>
          </a:xfrm>
        </p:grpSpPr>
        <p:grpSp>
          <p:nvGrpSpPr>
            <p:cNvPr id="89" name="Google Shape;89;p10"/>
            <p:cNvGrpSpPr/>
            <p:nvPr/>
          </p:nvGrpSpPr>
          <p:grpSpPr>
            <a:xfrm>
              <a:off x="5296908" y="3937355"/>
              <a:ext cx="143199" cy="32380"/>
              <a:chOff x="5296908" y="3937355"/>
              <a:chExt cx="143199" cy="32380"/>
            </a:xfrm>
          </p:grpSpPr>
          <p:sp>
            <p:nvSpPr>
              <p:cNvPr id="90" name="Google Shape;90;p10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" name="Google Shape;91;p10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92" name="Google Shape;92;p10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10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" name="Google Shape;94;p10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95" name="Google Shape;95;p10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10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7" name="Google Shape;97;p10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98" name="Google Shape;98;p10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99" name="Google Shape;99;p10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10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" name="Google Shape;101;p10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102" name="Google Shape;102;p10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10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" name="Google Shape;104;p10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105" name="Google Shape;105;p10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10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" name="Google Shape;107;p10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108" name="Google Shape;108;p10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10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0" name="Google Shape;110;p10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111" name="Google Shape;111;p10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10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3" name="Google Shape;113;p10"/>
            <p:cNvGrpSpPr/>
            <p:nvPr/>
          </p:nvGrpSpPr>
          <p:grpSpPr>
            <a:xfrm>
              <a:off x="5382826" y="4027197"/>
              <a:ext cx="268967" cy="250421"/>
              <a:chOff x="5382826" y="4027197"/>
              <a:chExt cx="268967" cy="250421"/>
            </a:xfrm>
          </p:grpSpPr>
          <p:grpSp>
            <p:nvGrpSpPr>
              <p:cNvPr id="114" name="Google Shape;114;p10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115" name="Google Shape;115;p10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10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10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10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10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10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" name="Google Shape;121;p10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122" name="Google Shape;122;p10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0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4" name="Google Shape;124;p10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125" name="Google Shape;125;p10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0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7" name="Google Shape;127;p10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128" name="Google Shape;128;p10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10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10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131" name="Google Shape;131;p10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10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3" name="Google Shape;133;p10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134" name="Google Shape;134;p10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10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6" name="Google Shape;136;p10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137" name="Google Shape;137;p10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0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9" name="Google Shape;139;p10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140" name="Google Shape;140;p10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0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2" name="Google Shape;142;p10"/>
            <p:cNvGrpSpPr/>
            <p:nvPr/>
          </p:nvGrpSpPr>
          <p:grpSpPr>
            <a:xfrm>
              <a:off x="3977681" y="3230323"/>
              <a:ext cx="94584" cy="84084"/>
              <a:chOff x="3977681" y="3230323"/>
              <a:chExt cx="94584" cy="84084"/>
            </a:xfrm>
          </p:grpSpPr>
          <p:grpSp>
            <p:nvGrpSpPr>
              <p:cNvPr id="143" name="Google Shape;143;p10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144" name="Google Shape;144;p10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0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0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7" name="Google Shape;147;p10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148" name="Google Shape;148;p10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0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0" name="Google Shape;150;p10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151" name="Google Shape;151;p10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0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3" name="Google Shape;153;p10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154" name="Google Shape;154;p10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10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" name="Google Shape;156;p10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157" name="Google Shape;157;p10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0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9" name="Google Shape;159;p10"/>
            <p:cNvGrpSpPr/>
            <p:nvPr/>
          </p:nvGrpSpPr>
          <p:grpSpPr>
            <a:xfrm>
              <a:off x="4084715" y="3258865"/>
              <a:ext cx="184962" cy="137268"/>
              <a:chOff x="4084715" y="3258865"/>
              <a:chExt cx="184962" cy="137268"/>
            </a:xfrm>
          </p:grpSpPr>
          <p:grpSp>
            <p:nvGrpSpPr>
              <p:cNvPr id="160" name="Google Shape;160;p10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161" name="Google Shape;161;p10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0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10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5" name="Google Shape;165;p10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166" name="Google Shape;166;p10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8" name="Google Shape;168;p10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169" name="Google Shape;169;p10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0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1" name="Google Shape;171;p10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4" name="Google Shape;174;p10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175" name="Google Shape;175;p10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0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" name="Google Shape;177;p10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178" name="Google Shape;178;p10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0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0" name="Google Shape;180;p10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181" name="Google Shape;181;p10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0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3" name="Google Shape;183;p10"/>
            <p:cNvGrpSpPr/>
            <p:nvPr/>
          </p:nvGrpSpPr>
          <p:grpSpPr>
            <a:xfrm>
              <a:off x="4068639" y="3200169"/>
              <a:ext cx="77644" cy="37272"/>
              <a:chOff x="4068639" y="3200169"/>
              <a:chExt cx="77644" cy="37272"/>
            </a:xfrm>
          </p:grpSpPr>
          <p:sp>
            <p:nvSpPr>
              <p:cNvPr id="184" name="Google Shape;184;p10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5" name="Google Shape;185;p10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" name="Google Shape;188;p10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189" name="Google Shape;189;p10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0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1" name="Google Shape;191;p10"/>
            <p:cNvGrpSpPr/>
            <p:nvPr/>
          </p:nvGrpSpPr>
          <p:grpSpPr>
            <a:xfrm>
              <a:off x="3869702" y="3066935"/>
              <a:ext cx="382663" cy="190294"/>
              <a:chOff x="3869702" y="3066935"/>
              <a:chExt cx="382663" cy="190294"/>
            </a:xfrm>
          </p:grpSpPr>
          <p:grpSp>
            <p:nvGrpSpPr>
              <p:cNvPr id="192" name="Google Shape;192;p10"/>
              <p:cNvGrpSpPr/>
              <p:nvPr/>
            </p:nvGrpSpPr>
            <p:grpSpPr>
              <a:xfrm>
                <a:off x="3888633" y="3082351"/>
                <a:ext cx="351173" cy="160698"/>
                <a:chOff x="3888633" y="3082351"/>
                <a:chExt cx="351173" cy="160698"/>
              </a:xfrm>
            </p:grpSpPr>
            <p:sp>
              <p:nvSpPr>
                <p:cNvPr id="193" name="Google Shape;193;p10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10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0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10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" name="Google Shape;199;p10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200" name="Google Shape;200;p10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" name="Google Shape;202;p10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203" name="Google Shape;203;p10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10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" name="Google Shape;205;p10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206" name="Google Shape;206;p10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10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" name="Google Shape;208;p10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209" name="Google Shape;209;p10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" name="Google Shape;211;p10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212" name="Google Shape;212;p10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" name="Google Shape;214;p10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215" name="Google Shape;215;p10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10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" name="Google Shape;217;p10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218" name="Google Shape;218;p10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10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" name="Google Shape;220;p10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221" name="Google Shape;221;p10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10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" name="Google Shape;223;p10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224" name="Google Shape;224;p10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0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6" name="Google Shape;226;p10"/>
            <p:cNvGrpSpPr/>
            <p:nvPr/>
          </p:nvGrpSpPr>
          <p:grpSpPr>
            <a:xfrm>
              <a:off x="4271383" y="3065882"/>
              <a:ext cx="304557" cy="341663"/>
              <a:chOff x="4271383" y="3065882"/>
              <a:chExt cx="304557" cy="341663"/>
            </a:xfrm>
          </p:grpSpPr>
          <p:grpSp>
            <p:nvGrpSpPr>
              <p:cNvPr id="227" name="Google Shape;227;p10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228" name="Google Shape;228;p10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10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0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10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10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10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10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10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10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10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10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10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10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0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10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0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0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5" name="Google Shape;245;p10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246" name="Google Shape;246;p10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10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8" name="Google Shape;248;p10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249" name="Google Shape;249;p10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10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1" name="Google Shape;251;p10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252" name="Google Shape;252;p10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10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4" name="Google Shape;254;p10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255" name="Google Shape;255;p10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10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7" name="Google Shape;257;p10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258" name="Google Shape;258;p10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10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0" name="Google Shape;260;p10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261" name="Google Shape;261;p10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10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3" name="Google Shape;263;p10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264" name="Google Shape;264;p10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10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6" name="Google Shape;266;p10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267" name="Google Shape;267;p10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10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9" name="Google Shape;269;p10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270" name="Google Shape;270;p10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10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2" name="Google Shape;272;p10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273" name="Google Shape;273;p10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10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" name="Google Shape;275;p10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276" name="Google Shape;276;p10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10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" name="Google Shape;278;p10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279" name="Google Shape;279;p10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10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1" name="Google Shape;281;p10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282" name="Google Shape;282;p10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10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4" name="Google Shape;284;p10"/>
            <p:cNvGrpSpPr/>
            <p:nvPr/>
          </p:nvGrpSpPr>
          <p:grpSpPr>
            <a:xfrm>
              <a:off x="4558998" y="3188237"/>
              <a:ext cx="1280131" cy="1052747"/>
              <a:chOff x="4558998" y="3188237"/>
              <a:chExt cx="1280131" cy="1052747"/>
            </a:xfrm>
          </p:grpSpPr>
          <p:sp>
            <p:nvSpPr>
              <p:cNvPr id="285" name="Google Shape;285;p10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6" name="Google Shape;286;p1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287" name="Google Shape;287;p10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10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9" name="Google Shape;289;p1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290" name="Google Shape;290;p10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" name="Google Shape;291;p10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92" name="Google Shape;292;p1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293" name="Google Shape;293;p10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4" name="Google Shape;294;p10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5" name="Google Shape;295;p10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6" name="Google Shape;296;p10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7" name="Google Shape;297;p10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8" name="Google Shape;298;p10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9" name="Google Shape;299;p10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00" name="Google Shape;300;p10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301" name="Google Shape;301;p1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02" name="Google Shape;302;p10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3" name="Google Shape;303;p10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4" name="Google Shape;304;p10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5" name="Google Shape;305;p10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6" name="Google Shape;306;p10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7" name="Google Shape;307;p10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8" name="Google Shape;308;p10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9" name="Google Shape;309;p10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0" name="Google Shape;310;p10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1" name="Google Shape;311;p10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2" name="Google Shape;312;p10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3" name="Google Shape;313;p10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4" name="Google Shape;314;p10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5" name="Google Shape;315;p10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316" name="Google Shape;316;p1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17" name="Google Shape;317;p10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18" name="Google Shape;318;p10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19" name="Google Shape;319;p10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0" name="Google Shape;320;p10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1" name="Google Shape;321;p10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2" name="Google Shape;322;p10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3" name="Google Shape;323;p10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4" name="Google Shape;324;p10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5" name="Google Shape;325;p10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6" name="Google Shape;326;p10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7" name="Google Shape;327;p10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8" name="Google Shape;328;p10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9" name="Google Shape;329;p10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0" name="Google Shape;330;p10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1" name="Google Shape;331;p10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2" name="Google Shape;332;p10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3" name="Google Shape;333;p10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4" name="Google Shape;334;p10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5" name="Google Shape;335;p10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6" name="Google Shape;336;p10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7" name="Google Shape;337;p10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8" name="Google Shape;338;p10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9" name="Google Shape;339;p10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40" name="Google Shape;340;p10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grpSp>
                      <p:nvGrpSpPr>
                        <p:cNvPr id="341" name="Google Shape;341;p1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42" name="Google Shape;342;p1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95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marR="0" rtl="0" algn="l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Pts val="1400"/>
                              <a:buFont typeface="Arial"/>
                              <a:buNone/>
                            </a:pPr>
                            <a:r>
                              <a:t/>
                            </a:r>
                            <a:endParaRPr b="0" i="0" sz="1400" u="none" cap="none" strike="noStrike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grpSp>
                        <p:nvGrpSpPr>
                          <p:cNvPr id="343" name="Google Shape;343;p1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44" name="Google Shape;344;p10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5" name="Google Shape;345;p10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6" name="Google Shape;346;p10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7" name="Google Shape;347;p10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8" name="Google Shape;348;p10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9" name="Google Shape;349;p10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50" name="Google Shape;350;p10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grpSp>
                          <p:nvGrpSpPr>
                            <p:cNvPr id="351" name="Google Shape;351;p1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52" name="Google Shape;352;p10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3" name="Google Shape;353;p10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4" name="Google Shape;354;p10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5" name="Google Shape;355;p10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6" name="Google Shape;356;p10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7" name="Google Shape;357;p1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8" name="Google Shape;358;p10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9" name="Google Shape;359;p10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0" name="Google Shape;360;p1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1" name="Google Shape;361;p10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2" name="Google Shape;362;p10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3" name="Google Shape;363;p10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4" name="Google Shape;364;p10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365" name="Google Shape;365;p1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66" name="Google Shape;366;p10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7" name="Google Shape;367;p10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8" name="Google Shape;368;p10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9" name="Google Shape;369;p10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0" name="Google Shape;370;p10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1" name="Google Shape;371;p10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2" name="Google Shape;372;p10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373" name="Google Shape;373;p1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74" name="Google Shape;374;p10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5" name="Google Shape;375;p10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6" name="Google Shape;376;p10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7" name="Google Shape;377;p10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8" name="Google Shape;378;p10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grpSp>
                                <p:nvGrpSpPr>
                                  <p:cNvPr id="379" name="Google Shape;379;p10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80" name="Google Shape;380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1" name="Google Shape;381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2" name="Google Shape;382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3" name="Google Shape;383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84" name="Google Shape;384;p10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5" name="Google Shape;385;p10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6" name="Google Shape;386;p10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387" name="Google Shape;387;p10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88" name="Google Shape;388;p10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89" name="Google Shape;389;p10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10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1" name="Google Shape;391;p10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92" name="Google Shape;392;p10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10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" name="Google Shape;394;p10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95" name="Google Shape;395;p10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10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7" name="Google Shape;397;p10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98" name="Google Shape;398;p10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10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0" name="Google Shape;400;p10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401" name="Google Shape;401;p10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10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3" name="Google Shape;403;p10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404" name="Google Shape;404;p10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10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6" name="Google Shape;406;p10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407" name="Google Shape;407;p10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10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9" name="Google Shape;409;p10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410" name="Google Shape;410;p10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10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2" name="Google Shape;412;p10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413" name="Google Shape;413;p10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10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5" name="Google Shape;415;p10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416" name="Google Shape;416;p10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10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8" name="Google Shape;418;p10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419" name="Google Shape;419;p10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p10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1" name="Google Shape;421;p10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422" name="Google Shape;422;p10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10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4" name="Google Shape;424;p10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425" name="Google Shape;425;p10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10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7" name="Google Shape;427;p10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428" name="Google Shape;428;p10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10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0" name="Google Shape;430;p10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431" name="Google Shape;431;p10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p10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3" name="Google Shape;433;p10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434" name="Google Shape;434;p10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10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6" name="Google Shape;436;p10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437" name="Google Shape;437;p10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10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9" name="Google Shape;439;p10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440" name="Google Shape;440;p10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10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2" name="Google Shape;442;p10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43" name="Google Shape;443;p10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10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5" name="Google Shape;445;p10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46" name="Google Shape;446;p10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10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8" name="Google Shape;448;p10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49" name="Google Shape;449;p10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10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1" name="Google Shape;451;p10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52" name="Google Shape;452;p10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10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4" name="Google Shape;454;p10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55" name="Google Shape;455;p10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10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7" name="Google Shape;457;p10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58" name="Google Shape;458;p10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10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0" name="Google Shape;460;p10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61" name="Google Shape;461;p10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10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3" name="Google Shape;463;p10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64" name="Google Shape;464;p10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10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6" name="Google Shape;466;p10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67" name="Google Shape;467;p10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10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9" name="Google Shape;469;p10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70" name="Google Shape;470;p10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10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2" name="Google Shape;472;p10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73" name="Google Shape;473;p10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10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5" name="Google Shape;475;p10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76" name="Google Shape;476;p10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10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8" name="Google Shape;478;p10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79" name="Google Shape;479;p10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10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1" name="Google Shape;481;p10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2" name="Google Shape;482;p10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10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4" name="Google Shape;484;p10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85" name="Google Shape;485;p10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10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7" name="Google Shape;487;p10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88" name="Google Shape;488;p10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10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0" name="Google Shape;490;p10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91" name="Google Shape;491;p10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10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3" name="Google Shape;493;p10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94" name="Google Shape;494;p10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10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6" name="Google Shape;496;p10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97" name="Google Shape;497;p10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10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9" name="Google Shape;499;p10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500" name="Google Shape;500;p10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10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2" name="Google Shape;502;p10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503" name="Google Shape;503;p10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10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5" name="Google Shape;505;p10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506" name="Google Shape;506;p10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10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8" name="Google Shape;508;p10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509" name="Google Shape;509;p10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10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1" name="Google Shape;511;p10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512" name="Google Shape;512;p10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10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4" name="Google Shape;514;p10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515" name="Google Shape;515;p10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0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7" name="Google Shape;517;p10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518" name="Google Shape;518;p10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10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0" name="Google Shape;520;p10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521" name="Google Shape;521;p10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10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3" name="Google Shape;523;p10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524" name="Google Shape;524;p10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10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6" name="Google Shape;526;p10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527" name="Google Shape;527;p10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10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9" name="Google Shape;529;p10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530" name="Google Shape;530;p10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10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2" name="Google Shape;532;p10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533" name="Google Shape;533;p10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10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5" name="Google Shape;535;p10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536" name="Google Shape;536;p10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10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8" name="Google Shape;538;p10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539" name="Google Shape;539;p10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" name="Google Shape;540;p10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1" name="Google Shape;541;p10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542" name="Google Shape;542;p10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10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4" name="Google Shape;544;p10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545" name="Google Shape;545;p10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6" name="Google Shape;546;p10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7" name="Google Shape;547;p10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548" name="Google Shape;548;p10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10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0" name="Google Shape;550;p10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551" name="Google Shape;551;p10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10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3" name="Google Shape;553;p10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554" name="Google Shape;554;p10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10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p10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557" name="Google Shape;557;p10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10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9" name="Google Shape;559;p10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560" name="Google Shape;560;p10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10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2" name="Google Shape;562;p10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563" name="Google Shape;563;p10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10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5" name="Google Shape;565;p10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566" name="Google Shape;566;p10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10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8" name="Google Shape;568;p10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569" name="Google Shape;569;p10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10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1" name="Google Shape;571;p10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572" name="Google Shape;572;p10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10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4" name="Google Shape;574;p10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6" name="Google Shape;576;p10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577" name="Google Shape;577;p10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10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9" name="Google Shape;579;p10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580" name="Google Shape;580;p10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10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2" name="Google Shape;582;p10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0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4" name="Google Shape;584;p10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585" name="Google Shape;585;p10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10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7" name="Google Shape;587;p10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588" name="Google Shape;588;p10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10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p10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591" name="Google Shape;591;p10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10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p10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594" name="Google Shape;594;p10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10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6" name="Google Shape;596;p10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597" name="Google Shape;597;p10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10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9" name="Google Shape;599;p10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600" name="Google Shape;600;p10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10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2" name="Google Shape;602;p10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603" name="Google Shape;603;p10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10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5" name="Google Shape;605;p10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606" name="Google Shape;606;p10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10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8" name="Google Shape;608;p10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609" name="Google Shape;609;p10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10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1" name="Google Shape;611;p10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612" name="Google Shape;612;p10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10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4" name="Google Shape;614;p10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615" name="Google Shape;615;p10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10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7" name="Google Shape;617;p10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618" name="Google Shape;618;p10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10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20" name="Google Shape;620;p10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0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2" name="Google Shape;622;p10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623" name="Google Shape;623;p10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" name="Google Shape;624;p10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5" name="Google Shape;625;p10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626" name="Google Shape;626;p10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10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8" name="Google Shape;628;p10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629" name="Google Shape;629;p10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10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1" name="Google Shape;631;p10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632" name="Google Shape;632;p10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10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4" name="Google Shape;634;p10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635" name="Google Shape;635;p10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10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7" name="Google Shape;637;p10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638" name="Google Shape;638;p10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10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0" name="Google Shape;640;p10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641" name="Google Shape;641;p10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10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3" name="Google Shape;643;p10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644" name="Google Shape;644;p10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10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6" name="Google Shape;646;p10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647" name="Google Shape;647;p10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10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9" name="Google Shape;649;p10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650" name="Google Shape;650;p10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10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2" name="Google Shape;652;p10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653" name="Google Shape;653;p10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10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5" name="Google Shape;655;p10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656" name="Google Shape;656;p10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10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8" name="Google Shape;658;p10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659" name="Google Shape;659;p10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10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1" name="Google Shape;661;p10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662" name="Google Shape;662;p10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10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4" name="Google Shape;664;p10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665" name="Google Shape;665;p10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10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7" name="Google Shape;667;p10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668" name="Google Shape;668;p10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10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0" name="Google Shape;670;p10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671" name="Google Shape;671;p10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10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3" name="Google Shape;673;p10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674" name="Google Shape;674;p10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10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6" name="Google Shape;676;p10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677" name="Google Shape;677;p10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10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9" name="Google Shape;679;p10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680" name="Google Shape;680;p10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10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2" name="Google Shape;682;p10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683" name="Google Shape;683;p10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10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5" name="Google Shape;685;p10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686" name="Google Shape;686;p10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8" name="Google Shape;688;p10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689" name="Google Shape;689;p10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1" name="Google Shape;691;p10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692" name="Google Shape;692;p10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10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4" name="Google Shape;694;p10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0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6" name="Google Shape;696;p10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697" name="Google Shape;697;p10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9" name="Google Shape;699;p10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700" name="Google Shape;700;p10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2" name="Google Shape;702;p10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703" name="Google Shape;703;p10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10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05" name="Google Shape;705;p10"/>
            <p:cNvGrpSpPr/>
            <p:nvPr/>
          </p:nvGrpSpPr>
          <p:grpSpPr>
            <a:xfrm>
              <a:off x="3597785" y="3274438"/>
              <a:ext cx="855610" cy="1122099"/>
              <a:chOff x="3597785" y="3274438"/>
              <a:chExt cx="855610" cy="1122099"/>
            </a:xfrm>
          </p:grpSpPr>
          <p:grpSp>
            <p:nvGrpSpPr>
              <p:cNvPr id="706" name="Google Shape;706;p10"/>
              <p:cNvGrpSpPr/>
              <p:nvPr/>
            </p:nvGrpSpPr>
            <p:grpSpPr>
              <a:xfrm>
                <a:off x="3617857" y="3284717"/>
                <a:ext cx="826784" cy="1099165"/>
                <a:chOff x="3617857" y="3284717"/>
                <a:chExt cx="826784" cy="1099165"/>
              </a:xfrm>
            </p:grpSpPr>
            <p:sp>
              <p:nvSpPr>
                <p:cNvPr id="707" name="Google Shape;707;p10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10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10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10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10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10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10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" name="Google Shape;720;p10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" name="Google Shape;721;p10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10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10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10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10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10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10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10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10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10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10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10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733;p10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10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10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10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10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10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10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10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10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10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10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10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10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10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10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10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10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10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" name="Google Shape;751;p10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10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10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" name="Google Shape;754;p10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p10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10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" name="Google Shape;757;p10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p10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10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p10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10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10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3" name="Google Shape;763;p10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764" name="Google Shape;764;p10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10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6" name="Google Shape;766;p10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767" name="Google Shape;767;p10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10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9" name="Google Shape;769;p10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770" name="Google Shape;770;p10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10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2" name="Google Shape;772;p10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773" name="Google Shape;773;p10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10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5" name="Google Shape;775;p10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776" name="Google Shape;776;p10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10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8" name="Google Shape;778;p10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779" name="Google Shape;779;p10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10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1" name="Google Shape;781;p10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782" name="Google Shape;782;p10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10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4" name="Google Shape;784;p10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785" name="Google Shape;785;p10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10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7" name="Google Shape;787;p10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788" name="Google Shape;788;p10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10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0" name="Google Shape;790;p10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791" name="Google Shape;791;p10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" name="Google Shape;792;p10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3" name="Google Shape;793;p10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794" name="Google Shape;794;p10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10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6" name="Google Shape;796;p10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0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98" name="Google Shape;798;p10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799" name="Google Shape;799;p10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" name="Google Shape;800;p10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1" name="Google Shape;801;p10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802" name="Google Shape;802;p10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p10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4" name="Google Shape;804;p10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805" name="Google Shape;805;p10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10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p10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808" name="Google Shape;808;p10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p10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0" name="Google Shape;810;p10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811" name="Google Shape;811;p10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p10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3" name="Google Shape;813;p10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814" name="Google Shape;814;p10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" name="Google Shape;815;p10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6" name="Google Shape;816;p10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817" name="Google Shape;817;p10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p10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9" name="Google Shape;819;p10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820" name="Google Shape;820;p10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p10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2" name="Google Shape;822;p10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823" name="Google Shape;823;p10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824;p10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5" name="Google Shape;825;p10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826" name="Google Shape;826;p10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" name="Google Shape;827;p10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8" name="Google Shape;828;p10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829" name="Google Shape;829;p10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" name="Google Shape;830;p10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1" name="Google Shape;831;p10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832" name="Google Shape;832;p10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" name="Google Shape;833;p10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4" name="Google Shape;834;p10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835" name="Google Shape;835;p10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" name="Google Shape;836;p10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7" name="Google Shape;837;p10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838" name="Google Shape;838;p10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p10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p10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841" name="Google Shape;841;p10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10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3" name="Google Shape;843;p10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844" name="Google Shape;844;p10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p10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6" name="Google Shape;846;p10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847" name="Google Shape;847;p10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10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9" name="Google Shape;849;p10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850" name="Google Shape;850;p10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p10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2" name="Google Shape;852;p10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853" name="Google Shape;853;p10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" name="Google Shape;854;p10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5" name="Google Shape;855;p10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856" name="Google Shape;856;p10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p10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8" name="Google Shape;858;p10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859" name="Google Shape;859;p10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10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1" name="Google Shape;861;p10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862" name="Google Shape;862;p10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10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4" name="Google Shape;864;p10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865" name="Google Shape;865;p10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10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7" name="Google Shape;867;p10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868" name="Google Shape;868;p10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10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0" name="Google Shape;870;p10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871" name="Google Shape;871;p10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10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3" name="Google Shape;873;p10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874" name="Google Shape;874;p10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10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6" name="Google Shape;876;p10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877" name="Google Shape;877;p10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10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9" name="Google Shape;879;p10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880" name="Google Shape;880;p10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10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2" name="Google Shape;882;p10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883" name="Google Shape;883;p10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10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10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886" name="Google Shape;886;p10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p10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8" name="Google Shape;888;p10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889" name="Google Shape;889;p10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10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10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892" name="Google Shape;892;p10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p10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10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895" name="Google Shape;895;p10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10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7" name="Google Shape;897;p10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898" name="Google Shape;898;p10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p10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900" name="Google Shape;900;p10"/>
          <p:cNvGrpSpPr/>
          <p:nvPr/>
        </p:nvGrpSpPr>
        <p:grpSpPr>
          <a:xfrm rot="-1021791">
            <a:off x="1560558" y="-22571"/>
            <a:ext cx="1617083" cy="346281"/>
            <a:chOff x="1808063" y="4294338"/>
            <a:chExt cx="3370782" cy="721817"/>
          </a:xfrm>
        </p:grpSpPr>
        <p:sp>
          <p:nvSpPr>
            <p:cNvPr id="901" name="Google Shape;901;p10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2568814" y="4351428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10"/>
          <p:cNvGrpSpPr/>
          <p:nvPr/>
        </p:nvGrpSpPr>
        <p:grpSpPr>
          <a:xfrm>
            <a:off x="6927503" y="-227632"/>
            <a:ext cx="1677433" cy="1002484"/>
            <a:chOff x="5159450" y="1919950"/>
            <a:chExt cx="1541050" cy="862500"/>
          </a:xfrm>
        </p:grpSpPr>
        <p:sp>
          <p:nvSpPr>
            <p:cNvPr id="912" name="Google Shape;912;p10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3" name="Google Shape;913;p10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914" name="Google Shape;914;p10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5" name="Google Shape;915;p10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916" name="Google Shape;916;p10"/>
          <p:cNvGrpSpPr/>
          <p:nvPr/>
        </p:nvGrpSpPr>
        <p:grpSpPr>
          <a:xfrm>
            <a:off x="8020917" y="3800198"/>
            <a:ext cx="786565" cy="790133"/>
            <a:chOff x="-3852025" y="2764950"/>
            <a:chExt cx="291450" cy="293000"/>
          </a:xfrm>
        </p:grpSpPr>
        <p:sp>
          <p:nvSpPr>
            <p:cNvPr id="917" name="Google Shape;917;p10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9" name="Google Shape;919;p10"/>
          <p:cNvGrpSpPr/>
          <p:nvPr/>
        </p:nvGrpSpPr>
        <p:grpSpPr>
          <a:xfrm>
            <a:off x="4211336" y="4376795"/>
            <a:ext cx="874977" cy="719601"/>
            <a:chOff x="7608988" y="2093194"/>
            <a:chExt cx="817277" cy="672147"/>
          </a:xfrm>
        </p:grpSpPr>
        <p:cxnSp>
          <p:nvCxnSpPr>
            <p:cNvPr id="920" name="Google Shape;920;p10"/>
            <p:cNvCxnSpPr/>
            <p:nvPr/>
          </p:nvCxnSpPr>
          <p:spPr>
            <a:xfrm flipH="1" rot="5400000">
              <a:off x="7620257" y="2136491"/>
              <a:ext cx="129900" cy="111300"/>
            </a:xfrm>
            <a:prstGeom prst="bentConnector3">
              <a:avLst>
                <a:gd fmla="val 1697063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1" name="Google Shape;921;p10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fmla="val 1697063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2" name="Google Shape;922;p10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fmla="val -1622865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3" name="Google Shape;923;p10"/>
            <p:cNvCxnSpPr/>
            <p:nvPr/>
          </p:nvCxnSpPr>
          <p:spPr>
            <a:xfrm flipH="1" rot="-5400000">
              <a:off x="8285120" y="2644741"/>
              <a:ext cx="129900" cy="111300"/>
            </a:xfrm>
            <a:prstGeom prst="bentConnector3">
              <a:avLst>
                <a:gd fmla="val -1622865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4" name="Google Shape;924;p10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5" name="Google Shape;925;p10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26" name="Google Shape;926;p10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927" name="Google Shape;927;p10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28" name="Google Shape;928;p10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" name="Google Shape;929;p10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" name="Google Shape;930;p10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" name="Google Shape;931;p10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" name="Google Shape;932;p10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" name="Google Shape;933;p10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" name="Google Shape;934;p10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10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36" name="Google Shape;936;p10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" name="Google Shape;937;p10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10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" name="Google Shape;939;p10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" name="Google Shape;940;p10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" name="Google Shape;941;p10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" name="Google Shape;942;p10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Black"/>
              <a:buNone/>
              <a:defRPr b="0" i="0" sz="23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"/>
              <a:buChar char="■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6.xml"/><Relationship Id="rId10" Type="http://schemas.openxmlformats.org/officeDocument/2006/relationships/slide" Target="/ppt/slides/slide22.xml"/><Relationship Id="rId13" Type="http://schemas.openxmlformats.org/officeDocument/2006/relationships/slide" Target="/ppt/slides/slide36.xml"/><Relationship Id="rId12" Type="http://schemas.openxmlformats.org/officeDocument/2006/relationships/slide" Target="/ppt/slides/slide3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7.xml"/><Relationship Id="rId9" Type="http://schemas.openxmlformats.org/officeDocument/2006/relationships/slide" Target="/ppt/slides/slide17.xml"/><Relationship Id="rId14" Type="http://schemas.openxmlformats.org/officeDocument/2006/relationships/slide" Target="/ppt/slides/slide40.xml"/><Relationship Id="rId5" Type="http://schemas.openxmlformats.org/officeDocument/2006/relationships/slide" Target="/ppt/slides/slide7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14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amazonaws.cn/en/dynamodb/" TargetMode="External"/><Relationship Id="rId4" Type="http://schemas.openxmlformats.org/officeDocument/2006/relationships/hyperlink" Target="https://aws.amazon.com/dynamodb/" TargetMode="External"/><Relationship Id="rId5" Type="http://schemas.openxmlformats.org/officeDocument/2006/relationships/hyperlink" Target="https://www.aws.training/Details/Curriculum?id=2068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slide" Target="/ppt/slides/slide2.xml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"/>
          <p:cNvSpPr txBox="1"/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fa-IR" sz="6600">
                <a:latin typeface="Vazirmatn"/>
                <a:ea typeface="Vazirmatn"/>
                <a:cs typeface="Vazirmatn"/>
                <a:sym typeface="Vazirmatn"/>
              </a:rPr>
              <a:t>DynamoDB</a:t>
            </a:r>
            <a:endParaRPr b="1" sz="6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48" name="Google Shape;948;p11"/>
          <p:cNvSpPr txBox="1"/>
          <p:nvPr>
            <p:ph idx="1" type="subTitle"/>
          </p:nvPr>
        </p:nvSpPr>
        <p:spPr>
          <a:xfrm>
            <a:off x="2392500" y="3702506"/>
            <a:ext cx="4359000" cy="122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شایان صالحی</a:t>
            </a:r>
            <a:r>
              <a:rPr i="0"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، </a:t>
            </a: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ایمان محمدی</a:t>
            </a:r>
            <a:r>
              <a:rPr i="0"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، </a:t>
            </a: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دنیا نوابی</a:t>
            </a:r>
            <a:endParaRPr sz="17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i="0" sz="1700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بهار</a:t>
            </a:r>
            <a:r>
              <a:rPr i="0"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 </a:t>
            </a: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۱۴۰۲</a:t>
            </a:r>
            <a:endParaRPr sz="1700">
              <a:latin typeface="Vazirmatn"/>
              <a:ea typeface="Vazirmatn"/>
              <a:cs typeface="Vazirmatn"/>
              <a:sym typeface="Vazirmatn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7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49" name="Google Shape;949;p11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0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۱۰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17" name="Google Shape;10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825" y="920525"/>
            <a:ext cx="4590350" cy="395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1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سازگاری (Consistency)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23" name="Google Shape;1023;p21"/>
          <p:cNvSpPr txBox="1"/>
          <p:nvPr/>
        </p:nvSpPr>
        <p:spPr>
          <a:xfrm>
            <a:off x="4292000" y="1457325"/>
            <a:ext cx="42963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zirmatn"/>
              <a:buChar char="•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تطبیق با معماری Dynamo</a:t>
            </a: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DB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-317500" lvl="0" marL="4572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zirmatn"/>
              <a:buChar char="-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بر اساس مدل دیتابیس کلید-مقدار است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-2603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zirmatn"/>
              <a:buChar char="•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پیشرفته‌ترین الگوریتم‌ها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-317500" lvl="0" marL="4572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zirmatn"/>
              <a:buChar char="-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به شکل خودکار بهینه‌سازی و به روزرسانی سازگاری را در سیستم انجام می‌دهند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-2603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zirmatn"/>
              <a:buChar char="•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دسترسی به داده‌ها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24" name="Google Shape;1024;p21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25" name="Google Shape;10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475" y="1364875"/>
            <a:ext cx="3139950" cy="33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2"/>
          <p:cNvSpPr txBox="1"/>
          <p:nvPr>
            <p:ph idx="1" type="subTitle"/>
          </p:nvPr>
        </p:nvSpPr>
        <p:spPr>
          <a:xfrm>
            <a:off x="2100450" y="303197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دسترسی (Availability)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31" name="Google Shape;1031;p22"/>
          <p:cNvSpPr txBox="1"/>
          <p:nvPr/>
        </p:nvSpPr>
        <p:spPr>
          <a:xfrm>
            <a:off x="4305450" y="1531400"/>
            <a:ext cx="4296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دسترسی پایدار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مقیاس‌پذیری افقی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پشتیبانی از ضربه‌پذیری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بارگذاری موازی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32" name="Google Shape;1032;p22"/>
          <p:cNvSpPr txBox="1"/>
          <p:nvPr/>
        </p:nvSpPr>
        <p:spPr>
          <a:xfrm>
            <a:off x="702723" y="4688075"/>
            <a:ext cx="3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33" name="Google Shape;10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675" y="1297550"/>
            <a:ext cx="2926750" cy="361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3"/>
          <p:cNvSpPr txBox="1"/>
          <p:nvPr>
            <p:ph idx="1" type="subTitle"/>
          </p:nvPr>
        </p:nvSpPr>
        <p:spPr>
          <a:xfrm>
            <a:off x="1701150" y="314100"/>
            <a:ext cx="57417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تحمل پارتیشن (Partition Tolerance)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39" name="Google Shape;1039;p23"/>
          <p:cNvSpPr txBox="1"/>
          <p:nvPr/>
        </p:nvSpPr>
        <p:spPr>
          <a:xfrm>
            <a:off x="3531350" y="1457325"/>
            <a:ext cx="5057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معماری توزیع شده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تحمل اقسام در DynamoDB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بهینه‌سازی و بازیابی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40" name="Google Shape;1040;p23"/>
          <p:cNvSpPr txBox="1"/>
          <p:nvPr/>
        </p:nvSpPr>
        <p:spPr>
          <a:xfrm>
            <a:off x="702723" y="4688075"/>
            <a:ext cx="38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41" name="Google Shape;10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925" y="1542300"/>
            <a:ext cx="3152450" cy="33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4"/>
          <p:cNvSpPr txBox="1"/>
          <p:nvPr/>
        </p:nvSpPr>
        <p:spPr>
          <a:xfrm>
            <a:off x="1227300" y="1243550"/>
            <a:ext cx="668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4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نصب DynamoDB روی محیط گرافیکی</a:t>
            </a:r>
            <a:endParaRPr sz="34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47" name="Google Shape;1047;p24"/>
          <p:cNvSpPr txBox="1"/>
          <p:nvPr/>
        </p:nvSpPr>
        <p:spPr>
          <a:xfrm>
            <a:off x="702723" y="4688075"/>
            <a:ext cx="42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۱۴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48" name="Google Shape;10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26" y="3765698"/>
            <a:ext cx="922375" cy="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24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75" y="3626125"/>
            <a:ext cx="1188825" cy="120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25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نصب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55" name="Google Shape;1055;p25"/>
          <p:cNvSpPr txBox="1"/>
          <p:nvPr/>
        </p:nvSpPr>
        <p:spPr>
          <a:xfrm>
            <a:off x="4292000" y="1457325"/>
            <a:ext cx="429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دانلود DynamoDB Local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وب‌سایت وب سایت AWS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56" name="Google Shape;1056;p25"/>
          <p:cNvSpPr txBox="1"/>
          <p:nvPr/>
        </p:nvSpPr>
        <p:spPr>
          <a:xfrm>
            <a:off x="702724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57" name="Google Shape;10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75" y="1517525"/>
            <a:ext cx="4701800" cy="19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26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ادامه‌ی نصب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63" name="Google Shape;1063;p26"/>
          <p:cNvSpPr txBox="1"/>
          <p:nvPr/>
        </p:nvSpPr>
        <p:spPr>
          <a:xfrm>
            <a:off x="702725" y="1443850"/>
            <a:ext cx="827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java -Djava.library.path=./DynamoDBLocal_lib -jar DynamoDBLocal.jar -sharedDb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ران کردن این دستور با جاوا برای DynamoDB Local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64" name="Google Shape;1064;p26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65" name="Google Shape;10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713" y="2583425"/>
            <a:ext cx="3869024" cy="217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7"/>
          <p:cNvSpPr txBox="1"/>
          <p:nvPr/>
        </p:nvSpPr>
        <p:spPr>
          <a:xfrm>
            <a:off x="1227300" y="1243550"/>
            <a:ext cx="668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1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اجزای اصلی DynamoDB</a:t>
            </a:r>
            <a:endParaRPr sz="41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71" name="Google Shape;1071;p27"/>
          <p:cNvSpPr txBox="1"/>
          <p:nvPr/>
        </p:nvSpPr>
        <p:spPr>
          <a:xfrm>
            <a:off x="702723" y="4688075"/>
            <a:ext cx="42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۱۷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72" name="Google Shape;10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26" y="3765698"/>
            <a:ext cx="922375" cy="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27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75" y="3626125"/>
            <a:ext cx="1188825" cy="120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8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اجزای DynamoDB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79" name="Google Shape;1079;p28"/>
          <p:cNvSpPr txBox="1"/>
          <p:nvPr/>
        </p:nvSpPr>
        <p:spPr>
          <a:xfrm>
            <a:off x="1177700" y="1443850"/>
            <a:ext cx="7491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یک سرویس پایگاه داده NoSQL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مدیریت شده توسط AWS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مبتنی بر ارزش-کلید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حاوی ۳ کامپوننت اصلیِ جداول، آیتم‌ها و صفات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80" name="Google Shape;1080;p28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81" name="Google Shape;10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25" y="1865425"/>
            <a:ext cx="3585325" cy="18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29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اجزای DynamoDB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87" name="Google Shape;1087;p29"/>
          <p:cNvSpPr txBox="1"/>
          <p:nvPr/>
        </p:nvSpPr>
        <p:spPr>
          <a:xfrm>
            <a:off x="1177700" y="1443850"/>
            <a:ext cx="749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ذخیره در جداول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هر جدول، یک نام منحصر به فرد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هر جدول حداقل یک کلید اصلی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88" name="Google Shape;1088;p29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89" name="Google Shape;10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025" y="1376525"/>
            <a:ext cx="3496724" cy="26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2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فهرست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55" name="Google Shape;955;p12"/>
          <p:cNvSpPr txBox="1"/>
          <p:nvPr/>
        </p:nvSpPr>
        <p:spPr>
          <a:xfrm>
            <a:off x="2173155" y="4812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graphicFrame>
        <p:nvGraphicFramePr>
          <p:cNvPr id="956" name="Google Shape;956;p12"/>
          <p:cNvGraphicFramePr/>
          <p:nvPr/>
        </p:nvGraphicFramePr>
        <p:xfrm>
          <a:off x="4891250" y="119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{FDB94EF0-01AD-488B-923F-BEF21E9A8835}</a:tableStyleId>
              </a:tblPr>
              <a:tblGrid>
                <a:gridCol w="2942625"/>
              </a:tblGrid>
              <a:tr h="3962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howjump?jump=nextslide"/>
                        </a:rPr>
                        <a:t>۱. معرفی DynamoDB</a:t>
                      </a: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          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۲. 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3"/>
                        </a:rPr>
                        <a:t>اهمیت پایگاه داده‌ DynamoDB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۳.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4"/>
                        </a:rPr>
                        <a:t> 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5"/>
                        </a:rPr>
                        <a:t>DynamoDB به عنوان یک دیتابیس NoSQL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۴. 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6"/>
                        </a:rPr>
                        <a:t>ویژگی‌های DynamoDB در مقابل پایگاه‌های داده رابطه‌ای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۵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7"/>
                        </a:rPr>
                        <a:t>. تئوری CAP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۶</a:t>
                      </a: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. 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8"/>
                        </a:rPr>
                        <a:t>نصب DynamoDB روی محیط گرافیکی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57" name="Google Shape;957;p12"/>
          <p:cNvGraphicFramePr/>
          <p:nvPr/>
        </p:nvGraphicFramePr>
        <p:xfrm>
          <a:off x="1075163" y="130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{FDB94EF0-01AD-488B-923F-BEF21E9A8835}</a:tableStyleId>
              </a:tblPr>
              <a:tblGrid>
                <a:gridCol w="2315525"/>
              </a:tblGrid>
              <a:tr h="7772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۷. 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9"/>
                        </a:rPr>
                        <a:t>اجزای اصلی DynamoDB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۸</a:t>
                      </a: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. 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10"/>
                        </a:rPr>
                        <a:t>چگونگی کارکرد DynamoDB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۹</a:t>
                      </a: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. 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11"/>
                        </a:rPr>
                        <a:t>مزایا و کاربردها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۱۰. 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12"/>
                        </a:rPr>
                        <a:t>نقاط قوت و ویژگی‌ها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۱۱. 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13"/>
                        </a:rPr>
                        <a:t>امنیت DynamoDB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3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۱۲. </a:t>
                      </a:r>
                      <a:r>
                        <a:rPr lang="fa-IR" sz="13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Vazirmatn"/>
                          <a:ea typeface="Vazirmatn"/>
                          <a:cs typeface="Vazirmatn"/>
                          <a:sym typeface="Vazirmatn"/>
                          <a:hlinkClick action="ppaction://hlinksldjump" r:id="rId14"/>
                        </a:rPr>
                        <a:t>جمع‌بندی</a:t>
                      </a:r>
                      <a:endParaRPr sz="13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0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آیتم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95" name="Google Shape;1095;p30"/>
          <p:cNvSpPr txBox="1"/>
          <p:nvPr/>
        </p:nvSpPr>
        <p:spPr>
          <a:xfrm>
            <a:off x="1177700" y="1443850"/>
            <a:ext cx="7491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واحد‌های اصلی داده در DynamoDB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مانند رکوردهایی در یک جدول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حاوی یک یا چند صفت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هر صفت شامل یک کلید و یک مقدار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96" name="Google Shape;1096;p30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۲۰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97" name="Google Shape;10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50" y="1613950"/>
            <a:ext cx="3852450" cy="234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1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صفات آیتم‌ها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3" name="Google Shape;1103;p31"/>
          <p:cNvSpPr txBox="1"/>
          <p:nvPr/>
        </p:nvSpPr>
        <p:spPr>
          <a:xfrm>
            <a:off x="1177700" y="1443850"/>
            <a:ext cx="749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جزئیات اصلی هر آیتم در جدول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هر صفت شامل یک کلید و یک مقدار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قابل </a:t>
            </a: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اضافه، حذف یا ویرایش شدن در جدول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4" name="Google Shape;1104;p31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05" name="Google Shape;11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25" y="1721675"/>
            <a:ext cx="3945525" cy="20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2"/>
          <p:cNvSpPr txBox="1"/>
          <p:nvPr/>
        </p:nvSpPr>
        <p:spPr>
          <a:xfrm>
            <a:off x="1227300" y="1243550"/>
            <a:ext cx="668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1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چگونگی کارکرد DynamoDB</a:t>
            </a:r>
            <a:endParaRPr sz="41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11" name="Google Shape;1111;p32"/>
          <p:cNvSpPr txBox="1"/>
          <p:nvPr/>
        </p:nvSpPr>
        <p:spPr>
          <a:xfrm>
            <a:off x="702723" y="4688075"/>
            <a:ext cx="42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۲۲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12" name="Google Shape;11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26" y="3765698"/>
            <a:ext cx="922375" cy="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32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75" y="3626125"/>
            <a:ext cx="1188825" cy="120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3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19" name="Google Shape;11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898" y="304800"/>
            <a:ext cx="635234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34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روند کارکرد این پایگاه داده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25" name="Google Shape;1125;p34"/>
          <p:cNvSpPr txBox="1"/>
          <p:nvPr/>
        </p:nvSpPr>
        <p:spPr>
          <a:xfrm>
            <a:off x="1177700" y="1443850"/>
            <a:ext cx="749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بررسی کلید اصلی آیتم حین ارسال آن برای ذخیره‌سازی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سپس ذخیره‌سازی آیتم در یک پارتیشن بر اساس کلید هش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افزایش سرعت پردازش با توجه به این فرآیند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26" name="Google Shape;1126;p34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27" name="Google Shape;11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75" y="2216050"/>
            <a:ext cx="3809050" cy="19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35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معماری اصلی آن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33" name="Google Shape;1133;p35"/>
          <p:cNvSpPr txBox="1"/>
          <p:nvPr/>
        </p:nvSpPr>
        <p:spPr>
          <a:xfrm>
            <a:off x="1177700" y="1443850"/>
            <a:ext cx="749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معماری کلید-مقدار و کلید‌های خاص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ممکن برای کنترل داده‌ها در مقیاس بزرگ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افزایش سرعت پردازش با توجه به این فرآیند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34" name="Google Shape;1134;p35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35" name="Google Shape;11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98" y="1569950"/>
            <a:ext cx="3746705" cy="23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6"/>
          <p:cNvSpPr txBox="1"/>
          <p:nvPr/>
        </p:nvSpPr>
        <p:spPr>
          <a:xfrm>
            <a:off x="301800" y="625925"/>
            <a:ext cx="8540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مزایا و کاربردها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41" name="Google Shape;1141;p36"/>
          <p:cNvSpPr txBox="1"/>
          <p:nvPr/>
        </p:nvSpPr>
        <p:spPr>
          <a:xfrm>
            <a:off x="763550" y="4646725"/>
            <a:ext cx="45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۲۶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42" name="Google Shape;11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26" y="3765698"/>
            <a:ext cx="922375" cy="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36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75" y="3626125"/>
            <a:ext cx="1188825" cy="120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37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کاربرد استفاده از DynamoDB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49" name="Google Shape;1149;p37"/>
          <p:cNvSpPr txBox="1"/>
          <p:nvPr/>
        </p:nvSpPr>
        <p:spPr>
          <a:xfrm>
            <a:off x="189900" y="1554400"/>
            <a:ext cx="823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توانایی پردازش حجم زیادی از دیتا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کارایی بسیار سریع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50" name="Google Shape;11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99" y="1554400"/>
            <a:ext cx="4236915" cy="24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37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8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مزایای</a:t>
            </a: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 استفاده از DynamoDB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57" name="Google Shape;1157;p38"/>
          <p:cNvSpPr txBox="1"/>
          <p:nvPr/>
        </p:nvSpPr>
        <p:spPr>
          <a:xfrm>
            <a:off x="189900" y="1554400"/>
            <a:ext cx="823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انعطاف‌پذیری و مقیاس‌پذیری</a:t>
            </a: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 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سهولت در استفاده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58" name="Google Shape;11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9" y="1554400"/>
            <a:ext cx="4673823" cy="24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38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9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کاربردها دیگر این پایگاه داده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65" name="Google Shape;11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8571"/>
            <a:ext cx="8839201" cy="17926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39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3"/>
          <p:cNvSpPr txBox="1"/>
          <p:nvPr/>
        </p:nvSpPr>
        <p:spPr>
          <a:xfrm>
            <a:off x="1864192" y="620876"/>
            <a:ext cx="541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1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0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معرفی DynamoDB</a:t>
            </a:r>
            <a:endParaRPr i="0" sz="50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63" name="Google Shape;963;p13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۳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964" name="Google Shape;9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26" y="3765698"/>
            <a:ext cx="922375" cy="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3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75" y="3626125"/>
            <a:ext cx="1188825" cy="120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0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کاربردها دیگر این پایگاه داده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72" name="Google Shape;11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1421"/>
            <a:ext cx="8839198" cy="176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40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۳۰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1"/>
          <p:cNvSpPr txBox="1"/>
          <p:nvPr/>
        </p:nvSpPr>
        <p:spPr>
          <a:xfrm>
            <a:off x="335750" y="802350"/>
            <a:ext cx="854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5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نقاط قوت و ویژگی‌ها</a:t>
            </a:r>
            <a:endParaRPr sz="45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79" name="Google Shape;1179;p41"/>
          <p:cNvSpPr txBox="1"/>
          <p:nvPr/>
        </p:nvSpPr>
        <p:spPr>
          <a:xfrm>
            <a:off x="763550" y="4646725"/>
            <a:ext cx="45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۳۱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80" name="Google Shape;11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26" y="3765698"/>
            <a:ext cx="922375" cy="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4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75" y="3626125"/>
            <a:ext cx="1188825" cy="120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42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نقاط قوت DynamoDB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87" name="Google Shape;11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500" y="1249321"/>
            <a:ext cx="7476635" cy="33153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42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3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مقایسه با دیگر پایگاه داده‌ها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94" name="Google Shape;1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00" y="1346200"/>
            <a:ext cx="8380199" cy="31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43"/>
          <p:cNvSpPr txBox="1"/>
          <p:nvPr/>
        </p:nvSpPr>
        <p:spPr>
          <a:xfrm>
            <a:off x="702725" y="4688075"/>
            <a:ext cx="46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4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مقایسه با دیگر پایگاه داده‌ها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01" name="Google Shape;1201;p44"/>
          <p:cNvSpPr txBox="1"/>
          <p:nvPr/>
        </p:nvSpPr>
        <p:spPr>
          <a:xfrm>
            <a:off x="189900" y="1554400"/>
            <a:ext cx="823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قرار دادن داده‌ها در موقعیت‌های جغرافیای مختلف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همگام سازی داده‌ها در این مکان‌ها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02" name="Google Shape;12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008525"/>
            <a:ext cx="3962108" cy="24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44"/>
          <p:cNvSpPr txBox="1"/>
          <p:nvPr/>
        </p:nvSpPr>
        <p:spPr>
          <a:xfrm>
            <a:off x="702726" y="4688075"/>
            <a:ext cx="55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5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DynamoDB یک پایگاه داده بدون سرور!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09" name="Google Shape;1209;p45"/>
          <p:cNvSpPr txBox="1"/>
          <p:nvPr/>
        </p:nvSpPr>
        <p:spPr>
          <a:xfrm>
            <a:off x="189900" y="1554400"/>
            <a:ext cx="8234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برداشتن محدودیت‌های پایگاه‌ داده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مناسب برای موقعیت‌های غیرقابل پیش‌بینی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پرداخت هزینه دقیقا به ازای استفاده از پایگاه داده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10" name="Google Shape;12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75" y="1653075"/>
            <a:ext cx="2177675" cy="21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45"/>
          <p:cNvSpPr txBox="1"/>
          <p:nvPr/>
        </p:nvSpPr>
        <p:spPr>
          <a:xfrm>
            <a:off x="702725" y="4688075"/>
            <a:ext cx="4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6"/>
          <p:cNvSpPr txBox="1"/>
          <p:nvPr/>
        </p:nvSpPr>
        <p:spPr>
          <a:xfrm>
            <a:off x="335750" y="802350"/>
            <a:ext cx="854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5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امنیت DynamoDB</a:t>
            </a:r>
            <a:endParaRPr sz="45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17" name="Google Shape;12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26" y="3765698"/>
            <a:ext cx="922375" cy="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46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75" y="3626125"/>
            <a:ext cx="1188825" cy="120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9" name="Google Shape;1219;p46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۳۶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7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امنیت DynamoDB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25" name="Google Shape;12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75" y="1438125"/>
            <a:ext cx="8178852" cy="28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47"/>
          <p:cNvSpPr txBox="1"/>
          <p:nvPr/>
        </p:nvSpPr>
        <p:spPr>
          <a:xfrm>
            <a:off x="702726" y="4688075"/>
            <a:ext cx="59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8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امنیت DynamoDB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32" name="Google Shape;1232;p48"/>
          <p:cNvSpPr txBox="1"/>
          <p:nvPr/>
        </p:nvSpPr>
        <p:spPr>
          <a:xfrm>
            <a:off x="189900" y="1554400"/>
            <a:ext cx="8234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مشاهده تمامی تغییرات انجام شده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بررسی و آنالیز دسترسی کاربران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تحلیل امنیتی از داده‌ها به صورت خودکار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بکاپ گرفتن از داده‌ها به صورت پیوسته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33" name="Google Shape;12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700425"/>
            <a:ext cx="3794904" cy="19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48"/>
          <p:cNvSpPr txBox="1"/>
          <p:nvPr/>
        </p:nvSpPr>
        <p:spPr>
          <a:xfrm>
            <a:off x="702727" y="4688075"/>
            <a:ext cx="86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9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ساختار جدول</a:t>
            </a: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 DynamoDB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40" name="Google Shape;1240;p49"/>
          <p:cNvPicPr preferRelativeResize="0"/>
          <p:nvPr/>
        </p:nvPicPr>
        <p:blipFill rotWithShape="1">
          <a:blip r:embed="rId3">
            <a:alphaModFix/>
          </a:blip>
          <a:srcRect b="-4089" l="0" r="0" t="4090"/>
          <a:stretch/>
        </p:blipFill>
        <p:spPr>
          <a:xfrm>
            <a:off x="1634088" y="1259162"/>
            <a:ext cx="5875825" cy="34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9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4"/>
          <p:cNvSpPr txBox="1"/>
          <p:nvPr/>
        </p:nvSpPr>
        <p:spPr>
          <a:xfrm>
            <a:off x="1003925" y="809375"/>
            <a:ext cx="6864300" cy="3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•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مفهوم Dynamo</a:t>
            </a: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DB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304800" lvl="0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-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 </a:t>
            </a: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DynamoDB سرویس پایگاه داده‌ NoSQL مدیریت شده است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304800" lvl="0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-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توسط Amazon Web Services ارائه می‌شود.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304800" lvl="0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-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برای  دسترسی سریع و مقیاس‌پذیری نسبت به داده‌ها، مناسب است.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2476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zirmatn"/>
              <a:buChar char="•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مزایای DynamoDB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304800" lvl="0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-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توانایی پردازش همزمان بالا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2476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azirmatn"/>
              <a:buChar char="•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کاربردهای DynamoDB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304800" lvl="0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-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برنامه‌های رتبه بندی وب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304800" lvl="0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-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بازی‌های آنلاین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304800" lvl="0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-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اپلیکیشن‌های موبایل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2476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•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معماری DynamoDB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304800" lvl="0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-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لایه کاربر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304800" lvl="0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-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لایه منطق کسب و کار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  <a:p>
            <a:pPr indent="-2476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•"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DynamoDB و NoSQL</a:t>
            </a:r>
            <a:endParaRPr sz="12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71" name="Google Shape;971;p14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972" name="Google Shape;9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75" y="1189875"/>
            <a:ext cx="31623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0"/>
          <p:cNvSpPr txBox="1"/>
          <p:nvPr/>
        </p:nvSpPr>
        <p:spPr>
          <a:xfrm>
            <a:off x="1864242" y="819951"/>
            <a:ext cx="5415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5300" u="none" cap="none" strike="noStrike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جمع‌بندی</a:t>
            </a:r>
            <a:endParaRPr i="0" sz="53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47" name="Google Shape;12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26" y="3765698"/>
            <a:ext cx="922375" cy="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50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75" y="3626125"/>
            <a:ext cx="1188825" cy="120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9" name="Google Shape;1249;p50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۴۰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88" y="813425"/>
            <a:ext cx="8424626" cy="35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51"/>
          <p:cNvSpPr txBox="1"/>
          <p:nvPr/>
        </p:nvSpPr>
        <p:spPr>
          <a:xfrm>
            <a:off x="7027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2"/>
          <p:cNvSpPr txBox="1"/>
          <p:nvPr/>
        </p:nvSpPr>
        <p:spPr>
          <a:xfrm>
            <a:off x="1864242" y="924378"/>
            <a:ext cx="5415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4000" u="none" cap="none" strike="noStrike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ممنون از توجه‌ شما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61" name="Google Shape;1261;p52"/>
          <p:cNvSpPr txBox="1"/>
          <p:nvPr/>
        </p:nvSpPr>
        <p:spPr>
          <a:xfrm>
            <a:off x="2114425" y="1753652"/>
            <a:ext cx="4915200" cy="29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2000" u="none" cap="none" strike="noStrike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ارتباط با ما</a:t>
            </a:r>
            <a:endParaRPr i="0" sz="20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8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dnya.nvb@gmail.com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imanm</a:t>
            </a:r>
            <a:r>
              <a:rPr i="0" lang="fa-IR" sz="1600" u="none" cap="none" strike="noStrike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1381@gmail.com</a:t>
            </a:r>
            <a:endParaRPr i="0" sz="16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s.salehi1381@gmail.com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-355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62" name="Google Shape;1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26" y="3765698"/>
            <a:ext cx="922375" cy="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52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75" y="3626125"/>
            <a:ext cx="1188825" cy="120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64" name="Google Shape;1264;p52"/>
          <p:cNvSpPr txBox="1"/>
          <p:nvPr/>
        </p:nvSpPr>
        <p:spPr>
          <a:xfrm>
            <a:off x="702726" y="4688075"/>
            <a:ext cx="54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3"/>
          <p:cNvSpPr txBox="1"/>
          <p:nvPr/>
        </p:nvSpPr>
        <p:spPr>
          <a:xfrm>
            <a:off x="2431310" y="477227"/>
            <a:ext cx="42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2400" u="none" cap="none" strike="noStrike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منابع</a:t>
            </a:r>
            <a:endParaRPr i="0" sz="2400" u="none" cap="none" strike="noStrike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70" name="Google Shape;1270;p53"/>
          <p:cNvSpPr txBox="1"/>
          <p:nvPr/>
        </p:nvSpPr>
        <p:spPr>
          <a:xfrm>
            <a:off x="552550" y="1224925"/>
            <a:ext cx="8038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https://www.pluralsight.com/courses/aws-dynamodb-deep-dive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500">
                <a:latin typeface="Vazirmatn"/>
                <a:ea typeface="Vazirmatn"/>
                <a:cs typeface="Vazirmatn"/>
                <a:sym typeface="Vazirmatn"/>
              </a:rPr>
              <a:t>https://docs.aws.amazon.com/amazondynamodb/latest/developerguide/Introduction.html</a:t>
            </a:r>
            <a:endParaRPr sz="15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u="sng">
                <a:solidFill>
                  <a:schemeClr val="hlink"/>
                </a:solidFill>
                <a:latin typeface="Vazirmatn"/>
                <a:ea typeface="Vazirmatn"/>
                <a:cs typeface="Vazirmatn"/>
                <a:sym typeface="Vazirmatn"/>
                <a:hlinkClick r:id="rId3"/>
              </a:rPr>
              <a:t>https://www.amazonaws.cn/en/dynamodb/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u="sng">
                <a:solidFill>
                  <a:schemeClr val="hlink"/>
                </a:solidFill>
                <a:latin typeface="Vazirmatn"/>
                <a:ea typeface="Vazirmatn"/>
                <a:cs typeface="Vazirmatn"/>
                <a:sym typeface="Vazirmatn"/>
                <a:hlinkClick r:id="rId4"/>
              </a:rPr>
              <a:t>https://aws.amazon.com/dynamodb/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https://www.dynamodbguide.com/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u="sng">
                <a:solidFill>
                  <a:schemeClr val="hlink"/>
                </a:solidFill>
                <a:latin typeface="Vazirmatn"/>
                <a:ea typeface="Vazirmatn"/>
                <a:cs typeface="Vazirmatn"/>
                <a:sym typeface="Vazirmatn"/>
                <a:hlinkClick r:id="rId5"/>
              </a:rPr>
              <a:t>https://www.aws.training/Details/Curriculum?id=20685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71" name="Google Shape;1271;p53"/>
          <p:cNvSpPr txBox="1"/>
          <p:nvPr/>
        </p:nvSpPr>
        <p:spPr>
          <a:xfrm>
            <a:off x="702725" y="4688075"/>
            <a:ext cx="45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54"/>
          <p:cNvSpPr/>
          <p:nvPr/>
        </p:nvSpPr>
        <p:spPr>
          <a:xfrm>
            <a:off x="1131750" y="82245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a-IR" sz="1600" u="none" cap="none" strike="noStrike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با تشکر از استاد محترم درس، </a:t>
            </a:r>
            <a:r>
              <a:rPr b="1" lang="fa-IR" sz="1600">
                <a:latin typeface="Vazirmatn"/>
                <a:ea typeface="Vazirmatn"/>
                <a:cs typeface="Vazirmatn"/>
                <a:sym typeface="Vazirmatn"/>
              </a:rPr>
              <a:t>استاد دادبخش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a-IR" sz="1600">
                <a:latin typeface="Vazirmatn"/>
                <a:ea typeface="Vazirmatn"/>
                <a:cs typeface="Vazirmatn"/>
                <a:sym typeface="Vazirmatn"/>
              </a:rPr>
              <a:t>پایگاه داده‌ها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a-IR" sz="1600" u="none" cap="none" strike="noStrike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دانشگاه صنعتی شریف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a-IR" sz="1600">
                <a:latin typeface="Vazirmatn"/>
                <a:ea typeface="Vazirmatn"/>
                <a:cs typeface="Vazirmatn"/>
                <a:sym typeface="Vazirmatn"/>
              </a:rPr>
              <a:t>بهار</a:t>
            </a:r>
            <a:r>
              <a:rPr b="1" i="0" lang="fa-IR" sz="1600" u="none" cap="none" strike="noStrike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 </a:t>
            </a:r>
            <a:r>
              <a:rPr b="1" lang="fa-IR" sz="1600">
                <a:latin typeface="Vazirmatn"/>
                <a:ea typeface="Vazirmatn"/>
                <a:cs typeface="Vazirmatn"/>
                <a:sym typeface="Vazirmatn"/>
              </a:rPr>
              <a:t>۱۴۰۲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5"/>
          <p:cNvSpPr txBox="1"/>
          <p:nvPr/>
        </p:nvSpPr>
        <p:spPr>
          <a:xfrm>
            <a:off x="1864192" y="620876"/>
            <a:ext cx="54156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50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اهمیت پایگاه داده‌ DynamoDB</a:t>
            </a:r>
            <a:endParaRPr sz="50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78" name="Google Shape;978;p15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۵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979" name="Google Shape;9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26" y="3765698"/>
            <a:ext cx="922375" cy="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5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75" y="3626125"/>
            <a:ext cx="1188825" cy="120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6"/>
          <p:cNvSpPr txBox="1"/>
          <p:nvPr>
            <p:ph idx="1" type="subTitle"/>
          </p:nvPr>
        </p:nvSpPr>
        <p:spPr>
          <a:xfrm>
            <a:off x="2100450" y="305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اهمیت پایگاه داده‌ DynamoDB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86" name="Google Shape;986;p16"/>
          <p:cNvSpPr txBox="1"/>
          <p:nvPr/>
        </p:nvSpPr>
        <p:spPr>
          <a:xfrm>
            <a:off x="4303550" y="1460800"/>
            <a:ext cx="4296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حفظ داده‌ها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سازماندهی داده‌ها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بازیابی داده‌ها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87" name="Google Shape;987;p16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988" name="Google Shape;9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30" y="1533525"/>
            <a:ext cx="4089955" cy="23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7"/>
          <p:cNvSpPr txBox="1"/>
          <p:nvPr>
            <p:ph idx="1" type="subTitle"/>
          </p:nvPr>
        </p:nvSpPr>
        <p:spPr>
          <a:xfrm>
            <a:off x="2100450" y="475197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DynamoDB به عنوان یک دیتابیس NoSQL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94" name="Google Shape;994;p17"/>
          <p:cNvSpPr txBox="1"/>
          <p:nvPr/>
        </p:nvSpPr>
        <p:spPr>
          <a:xfrm>
            <a:off x="2836525" y="1703400"/>
            <a:ext cx="54543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DynamoDB به خصوص از مدل کلید-مقدار استفاده می‌کند.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این پایگاه داده همچنین از ویژگی‌های برجسته NoSQL بهره می‌برد: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-2603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zirmatn"/>
              <a:buChar char="•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انعطاف‌پذیری در طراحی داده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-2603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zirmatn"/>
              <a:buChar char="•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قابلیت مقیاس‌پذیری افقی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-2603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zirmatn"/>
              <a:buChar char="•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سرعت بالا در عملیات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-2603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zirmatn"/>
              <a:buChar char="•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قابلیت بارگذاری موازی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95" name="Google Shape;995;p17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996" name="Google Shape;9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475" y="1745322"/>
            <a:ext cx="2531727" cy="243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8"/>
          <p:cNvSpPr txBox="1"/>
          <p:nvPr>
            <p:ph idx="1" type="subTitle"/>
          </p:nvPr>
        </p:nvSpPr>
        <p:spPr>
          <a:xfrm>
            <a:off x="2100450" y="46277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rgbClr val="191919"/>
                </a:solidFill>
                <a:latin typeface="Vazirmatn"/>
                <a:ea typeface="Vazirmatn"/>
                <a:cs typeface="Vazirmatn"/>
                <a:sym typeface="Vazirmatn"/>
              </a:rPr>
              <a:t>ویژگی‌های DynamoDB در مقابل پایگاه‌های داده رابطه‌ای</a:t>
            </a:r>
            <a:endParaRPr b="1" sz="2800">
              <a:solidFill>
                <a:srgbClr val="191919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02" name="Google Shape;1002;p18"/>
          <p:cNvSpPr txBox="1"/>
          <p:nvPr/>
        </p:nvSpPr>
        <p:spPr>
          <a:xfrm>
            <a:off x="437000" y="1993050"/>
            <a:ext cx="804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zirmatn"/>
              <a:buChar char="•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DynamoDB قابلیت مقیاس‌پذیری افقی را دارد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-2603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zirmatn"/>
              <a:buChar char="•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سرعت بالا در انجام عملیات و همزمانی اجرای آن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-2603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zirmatn"/>
              <a:buChar char="•"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پشتیبانی از مدل‌های انطباقی (داده ساختارهای چند ویژگی‌ای یا انواع مختلف در یک پایگاه داده)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03" name="Google Shape;1003;p18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9"/>
          <p:cNvSpPr txBox="1"/>
          <p:nvPr/>
        </p:nvSpPr>
        <p:spPr>
          <a:xfrm>
            <a:off x="1227302" y="900200"/>
            <a:ext cx="668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تئوری CAP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09" name="Google Shape;1009;p19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۹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10" name="Google Shape;10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26" y="3765698"/>
            <a:ext cx="922375" cy="9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9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375" y="3626125"/>
            <a:ext cx="1188825" cy="120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e Use of AI in Marketing by Slidesgo">
  <a:themeElements>
    <a:clrScheme name="Simple Light">
      <a:dk1>
        <a:srgbClr val="191919"/>
      </a:dk1>
      <a:lt1>
        <a:srgbClr val="FFFFFF"/>
      </a:lt1>
      <a:dk2>
        <a:srgbClr val="E8E8E8"/>
      </a:dk2>
      <a:lt2>
        <a:srgbClr val="FFFFFF"/>
      </a:lt2>
      <a:accent1>
        <a:srgbClr val="0445FF"/>
      </a:accent1>
      <a:accent2>
        <a:srgbClr val="F2CEFF"/>
      </a:accent2>
      <a:accent3>
        <a:srgbClr val="8DF1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